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8288000" cy="10287000"/>
  <p:notesSz cx="6858000" cy="9144000"/>
  <p:embeddedFontLst>
    <p:embeddedFont>
      <p:font typeface="Gagalin" charset="1" panose="00000500000000000000"/>
      <p:regular r:id="rId38"/>
    </p:embeddedFont>
    <p:embeddedFont>
      <p:font typeface="DM Sans Bold" charset="1" panose="000000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492493"/>
            <a:ext cx="15290417" cy="2494698"/>
            <a:chOff x="0" y="0"/>
            <a:chExt cx="20387223" cy="332626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76225"/>
              <a:ext cx="20387223" cy="7086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88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521084"/>
              <a:ext cx="20387223" cy="8051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9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25071"/>
              <a:ext cx="20387223" cy="9218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0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0" y="3483366"/>
            <a:ext cx="10603932" cy="4740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37"/>
              </a:lnSpc>
            </a:pPr>
            <a:r>
              <a:rPr lang="en-US" sz="13598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“SPREKEN”</a:t>
            </a:r>
          </a:p>
          <a:p>
            <a:pPr algn="ctr">
              <a:lnSpc>
                <a:spcPts val="19037"/>
              </a:lnSpc>
              <a:spcBef>
                <a:spcPct val="0"/>
              </a:spcBef>
            </a:pPr>
            <a:r>
              <a:rPr lang="en-US" sz="13598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5652311"/>
            <a:ext cx="10603932" cy="151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IN DE BIJBEL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923925"/>
            <a:ext cx="18288000" cy="93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BIJBELBEELDEN jeugd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366399" y="2649983"/>
            <a:ext cx="6655368" cy="6347557"/>
          </a:xfrm>
          <a:custGeom>
            <a:avLst/>
            <a:gdLst/>
            <a:ahLst/>
            <a:cxnLst/>
            <a:rect r="r" b="b" t="t" l="l"/>
            <a:pathLst>
              <a:path h="6347557" w="6655368">
                <a:moveTo>
                  <a:pt x="0" y="0"/>
                </a:moveTo>
                <a:lnTo>
                  <a:pt x="6655368" y="0"/>
                </a:lnTo>
                <a:lnTo>
                  <a:pt x="6655368" y="6347557"/>
                </a:lnTo>
                <a:lnTo>
                  <a:pt x="0" y="6347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0" y="1943467"/>
            <a:ext cx="18288000" cy="438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Serie: de grote verandering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642360"/>
            <a:ext cx="18288000" cy="2897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IS het fijn als iemand</a:t>
            </a: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iemand anders napraat</a:t>
            </a: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wat VIND jij?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060450"/>
            <a:ext cx="18288000" cy="2432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Waarom </a:t>
            </a:r>
            <a:r>
              <a:rPr lang="en-US" sz="6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wel</a:t>
            </a: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of waarom </a:t>
            </a:r>
            <a:r>
              <a:rPr lang="en-US" sz="6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niet</a:t>
            </a: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536664" y="4506904"/>
            <a:ext cx="5214673" cy="4236921"/>
          </a:xfrm>
          <a:custGeom>
            <a:avLst/>
            <a:gdLst/>
            <a:ahLst/>
            <a:cxnLst/>
            <a:rect r="r" b="b" t="t" l="l"/>
            <a:pathLst>
              <a:path h="4236921" w="5214673">
                <a:moveTo>
                  <a:pt x="0" y="0"/>
                </a:moveTo>
                <a:lnTo>
                  <a:pt x="5214672" y="0"/>
                </a:lnTo>
                <a:lnTo>
                  <a:pt x="5214672" y="4236921"/>
                </a:lnTo>
                <a:lnTo>
                  <a:pt x="0" y="4236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42500" y="1842361"/>
            <a:ext cx="6731779" cy="4114800"/>
          </a:xfrm>
          <a:custGeom>
            <a:avLst/>
            <a:gdLst/>
            <a:ahLst/>
            <a:cxnLst/>
            <a:rect r="r" b="b" t="t" l="l"/>
            <a:pathLst>
              <a:path h="4114800" w="6731779">
                <a:moveTo>
                  <a:pt x="0" y="0"/>
                </a:moveTo>
                <a:lnTo>
                  <a:pt x="6731779" y="0"/>
                </a:lnTo>
                <a:lnTo>
                  <a:pt x="67317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6150803"/>
            <a:ext cx="18288000" cy="1533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IN DE BIJBEL ...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679700"/>
            <a:ext cx="18288000" cy="482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Soms zeg je iets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omdat iemand anders het óók zegt.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Dan praat je iemand na.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Dat gebeurde ook bij </a:t>
            </a:r>
            <a:r>
              <a:rPr lang="en-US" sz="54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de leerlingen 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van de Heer Jezus </a:t>
            </a: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In Matteüs 26.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53746" y="2287607"/>
            <a:ext cx="11986251" cy="3326185"/>
          </a:xfrm>
          <a:custGeom>
            <a:avLst/>
            <a:gdLst/>
            <a:ahLst/>
            <a:cxnLst/>
            <a:rect r="r" b="b" t="t" l="l"/>
            <a:pathLst>
              <a:path h="3326185" w="11986251">
                <a:moveTo>
                  <a:pt x="0" y="0"/>
                </a:moveTo>
                <a:lnTo>
                  <a:pt x="11986251" y="0"/>
                </a:lnTo>
                <a:lnTo>
                  <a:pt x="11986251" y="3326184"/>
                </a:lnTo>
                <a:lnTo>
                  <a:pt x="0" y="3326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22808" y="1933577"/>
            <a:ext cx="3338012" cy="7522281"/>
          </a:xfrm>
          <a:custGeom>
            <a:avLst/>
            <a:gdLst/>
            <a:ahLst/>
            <a:cxnLst/>
            <a:rect r="r" b="b" t="t" l="l"/>
            <a:pathLst>
              <a:path h="7522281" w="3338012">
                <a:moveTo>
                  <a:pt x="0" y="0"/>
                </a:moveTo>
                <a:lnTo>
                  <a:pt x="3338012" y="0"/>
                </a:lnTo>
                <a:lnTo>
                  <a:pt x="3338012" y="7522280"/>
                </a:lnTo>
                <a:lnTo>
                  <a:pt x="0" y="7522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029153" y="3311910"/>
            <a:ext cx="8846412" cy="1210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3498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“Ook wanneer ik samen met U moet sterven,</a:t>
            </a:r>
          </a:p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zal ik U nooit zeggen daT ik u niet ken!”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14400"/>
            <a:ext cx="16230600" cy="101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daar zegt Petrus: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29153" y="6690116"/>
            <a:ext cx="8846412" cy="1410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8"/>
              </a:lnSpc>
            </a:pPr>
          </a:p>
          <a:p>
            <a:pPr algn="ctr">
              <a:lnSpc>
                <a:spcPts val="6578"/>
              </a:lnSpc>
              <a:spcBef>
                <a:spcPct val="0"/>
              </a:spcBef>
            </a:pPr>
            <a:r>
              <a:rPr lang="en-US" sz="4698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EN Dat zeiden alle leerlingen.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35475" y="2872394"/>
            <a:ext cx="6523825" cy="4542213"/>
          </a:xfrm>
          <a:custGeom>
            <a:avLst/>
            <a:gdLst/>
            <a:ahLst/>
            <a:cxnLst/>
            <a:rect r="r" b="b" t="t" l="l"/>
            <a:pathLst>
              <a:path h="4542213" w="6523825">
                <a:moveTo>
                  <a:pt x="0" y="0"/>
                </a:moveTo>
                <a:lnTo>
                  <a:pt x="6523825" y="0"/>
                </a:lnTo>
                <a:lnTo>
                  <a:pt x="6523825" y="4542212"/>
                </a:lnTo>
                <a:lnTo>
                  <a:pt x="0" y="454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698875"/>
            <a:ext cx="11655352" cy="2803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Petrus zei het eerst.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En de anderen zeiden hem na.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Maar de Heer had kort daarvoor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 iets anders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gezegd.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55483" y="3651250"/>
            <a:ext cx="9977034" cy="287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Hij had gezegd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dat Petrus </a:t>
            </a: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drie keer</a:t>
            </a: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zou doen</a:t>
            </a: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alsof hij Hem niet kende</a:t>
            </a: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505200"/>
            <a:ext cx="18288000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De leerlingen van Heer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luisterden dus eigenlijk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meer </a:t>
            </a: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naar elkaar</a:t>
            </a:r>
          </a:p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dan naar de Heer Jezus zelf.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58974" y="2685641"/>
            <a:ext cx="5578120" cy="4915718"/>
          </a:xfrm>
          <a:custGeom>
            <a:avLst/>
            <a:gdLst/>
            <a:ahLst/>
            <a:cxnLst/>
            <a:rect r="r" b="b" t="t" l="l"/>
            <a:pathLst>
              <a:path h="4915718" w="5578120">
                <a:moveTo>
                  <a:pt x="0" y="0"/>
                </a:moveTo>
                <a:lnTo>
                  <a:pt x="5578120" y="0"/>
                </a:lnTo>
                <a:lnTo>
                  <a:pt x="5578120" y="4915718"/>
                </a:lnTo>
                <a:lnTo>
                  <a:pt x="0" y="491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37094" y="4314825"/>
            <a:ext cx="10301426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Daar kun je op letten.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Want </a:t>
            </a: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alle mensen</a:t>
            </a:r>
            <a:r>
              <a:rPr lang="en-US" sz="45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maken fouten.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64133" y="3340100"/>
            <a:ext cx="10301426" cy="351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mensen zeggen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kan wel eens Niet waar zijn.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Maar wat God of de Heer zeggen,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is </a:t>
            </a: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altijd waar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027120" y="2558312"/>
            <a:ext cx="1725333" cy="5170376"/>
          </a:xfrm>
          <a:custGeom>
            <a:avLst/>
            <a:gdLst/>
            <a:ahLst/>
            <a:cxnLst/>
            <a:rect r="r" b="b" t="t" l="l"/>
            <a:pathLst>
              <a:path h="5170376" w="1725333">
                <a:moveTo>
                  <a:pt x="0" y="0"/>
                </a:moveTo>
                <a:lnTo>
                  <a:pt x="1725333" y="0"/>
                </a:lnTo>
                <a:lnTo>
                  <a:pt x="1725333" y="5170376"/>
                </a:lnTo>
                <a:lnTo>
                  <a:pt x="0" y="5170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7495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383085"/>
            <a:ext cx="18288000" cy="136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is </a:t>
            </a:r>
            <a:r>
              <a:rPr lang="en-US" sz="7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SPREKEN</a:t>
            </a:r>
            <a:r>
              <a:rPr lang="en-US" sz="7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?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156247"/>
            <a:ext cx="18288000" cy="2222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QUIZ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5245410"/>
            <a:ext cx="18288000" cy="112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1"/>
              </a:lnSpc>
            </a:pPr>
            <a:r>
              <a:rPr lang="en-US" sz="65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Wat is waar?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VRAAG 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589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wie zei als eerste dat hij </a:t>
            </a:r>
          </a:p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de Heer nooit zou ontkennen?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PETRUS.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ALLE LEERLINGEN TEGELIJK.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ANTWOORD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589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wie zei als eerste dat hij </a:t>
            </a:r>
          </a:p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de Heer nooit zou ontkennen?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PETRUS.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VRAAG 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deden de andere leerlingen daarna?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Ze zeiden niets.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Ze zeiden hetzelfde als Petrus.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Antwoord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deden de andere leerlingen daarna?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A) Ze zeiden niets.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Ze zeiden hetzelfde als Petrus.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VRAAG 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had de Heer eerder gezegd?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Dat Petrus zou zeggen dat hij hem kende.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Dat Petrus zou doen alsof hij Hem niet kende.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Antwoord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had de Heer eerder gezegd?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A) Dat Petrus zou zeggen dat hij hem kende.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Dat Petrus zou doen alsof hij Hem niet kende.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VRAAG 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589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naar wie luisterden de leerlingen </a:t>
            </a:r>
          </a:p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toen dit gebeurde?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Naar de Heer.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Naar elkaar.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Antwoord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660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naar wie luisterden de leerlingen </a:t>
            </a:r>
          </a:p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toen dit gebeurde?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A) Naar de Heer.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Naar elkaar.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VRAAG 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5571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kun je beter doen?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Luisteren naar wat God de Heer zeggen.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Napraten wat mensen zeggen.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00090" y="3482657"/>
            <a:ext cx="12568940" cy="3197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SPREKEN </a:t>
            </a:r>
          </a:p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betekent dat je</a:t>
            </a:r>
          </a:p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IETs zegt tegen iemand</a:t>
            </a:r>
            <a:r>
              <a:rPr lang="en-US" sz="60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143277" y="1549082"/>
            <a:ext cx="3713607" cy="4114800"/>
          </a:xfrm>
          <a:custGeom>
            <a:avLst/>
            <a:gdLst/>
            <a:ahLst/>
            <a:cxnLst/>
            <a:rect r="r" b="b" t="t" l="l"/>
            <a:pathLst>
              <a:path h="4114800" w="3713607">
                <a:moveTo>
                  <a:pt x="0" y="0"/>
                </a:moveTo>
                <a:lnTo>
                  <a:pt x="3713607" y="0"/>
                </a:lnTo>
                <a:lnTo>
                  <a:pt x="37136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28868" y="6150637"/>
            <a:ext cx="3942425" cy="2252110"/>
          </a:xfrm>
          <a:custGeom>
            <a:avLst/>
            <a:gdLst/>
            <a:ahLst/>
            <a:cxnLst/>
            <a:rect r="r" b="b" t="t" l="l"/>
            <a:pathLst>
              <a:path h="2252110" w="3942425">
                <a:moveTo>
                  <a:pt x="0" y="0"/>
                </a:moveTo>
                <a:lnTo>
                  <a:pt x="3942425" y="0"/>
                </a:lnTo>
                <a:lnTo>
                  <a:pt x="3942425" y="2252110"/>
                </a:lnTo>
                <a:lnTo>
                  <a:pt x="0" y="225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ANTWOORD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kun je beter doen?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Luisteren naar wat God de Heer zeggen.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                  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005247"/>
            <a:ext cx="18288000" cy="2047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8"/>
              </a:lnSpc>
              <a:spcBef>
                <a:spcPct val="0"/>
              </a:spcBef>
            </a:pPr>
            <a:r>
              <a:rPr lang="en-US" sz="11998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EINDE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18086" y="8896302"/>
            <a:ext cx="7451828" cy="320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Evangelieomniet.nl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050746" y="1585234"/>
            <a:ext cx="4186508" cy="2145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1"/>
              </a:lnSpc>
            </a:pPr>
            <a:r>
              <a:rPr lang="en-US" sz="612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“SPREKEN”</a:t>
            </a:r>
          </a:p>
          <a:p>
            <a:pPr algn="ctr">
              <a:lnSpc>
                <a:spcPts val="8581"/>
              </a:lnSpc>
              <a:spcBef>
                <a:spcPct val="0"/>
              </a:spcBef>
            </a:pPr>
            <a:r>
              <a:rPr lang="en-US" sz="612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050746" y="2555378"/>
            <a:ext cx="4186508" cy="734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68"/>
              </a:lnSpc>
              <a:spcBef>
                <a:spcPct val="0"/>
              </a:spcBef>
            </a:pPr>
            <a:r>
              <a:rPr lang="en-US" sz="4263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IN DE BIJBEL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4699819"/>
            <a:ext cx="18288000" cy="156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© 2026 Stichting Evangelie Om Niet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Samenstelling en vormgeving: EON</a:t>
            </a:r>
          </a:p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Beeldmateriaal © via Canva.com</a:t>
            </a:r>
          </a:p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F4ACCB"/>
                </a:solidFill>
                <a:latin typeface="DM Sans Bold"/>
                <a:ea typeface="DM Sans Bold"/>
                <a:cs typeface="DM Sans Bold"/>
                <a:sym typeface="DM Sans Bold"/>
              </a:rPr>
              <a:t>Muziek: audio-bibliotheek YouTube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01674" y="971550"/>
            <a:ext cx="7284652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BIJBELBEELDEN jeugd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451653" y="8132805"/>
            <a:ext cx="1384695" cy="451045"/>
          </a:xfrm>
          <a:custGeom>
            <a:avLst/>
            <a:gdLst/>
            <a:ahLst/>
            <a:cxnLst/>
            <a:rect r="r" b="b" t="t" l="l"/>
            <a:pathLst>
              <a:path h="451045" w="1384695">
                <a:moveTo>
                  <a:pt x="0" y="0"/>
                </a:moveTo>
                <a:lnTo>
                  <a:pt x="1384694" y="0"/>
                </a:lnTo>
                <a:lnTo>
                  <a:pt x="1384694" y="451045"/>
                </a:lnTo>
                <a:lnTo>
                  <a:pt x="0" y="451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44674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291007"/>
            <a:ext cx="18288000" cy="1533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RaADSEL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336924" y="5489534"/>
            <a:ext cx="16872158" cy="2089690"/>
          </a:xfrm>
          <a:custGeom>
            <a:avLst/>
            <a:gdLst/>
            <a:ahLst/>
            <a:cxnLst/>
            <a:rect r="r" b="b" t="t" l="l"/>
            <a:pathLst>
              <a:path h="2089690" w="16872158">
                <a:moveTo>
                  <a:pt x="0" y="0"/>
                </a:moveTo>
                <a:lnTo>
                  <a:pt x="16872158" y="0"/>
                </a:lnTo>
                <a:lnTo>
                  <a:pt x="16872158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76" r="0" b="-197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68212" y="2231437"/>
            <a:ext cx="5554759" cy="5824125"/>
          </a:xfrm>
          <a:custGeom>
            <a:avLst/>
            <a:gdLst/>
            <a:ahLst/>
            <a:cxnLst/>
            <a:rect r="r" b="b" t="t" l="l"/>
            <a:pathLst>
              <a:path h="5824125" w="5554759">
                <a:moveTo>
                  <a:pt x="0" y="0"/>
                </a:moveTo>
                <a:lnTo>
                  <a:pt x="5554759" y="0"/>
                </a:lnTo>
                <a:lnTo>
                  <a:pt x="5554759" y="5824126"/>
                </a:lnTo>
                <a:lnTo>
                  <a:pt x="0" y="5824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1900237"/>
            <a:ext cx="9144000" cy="6353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doet</a:t>
            </a: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DIT dier 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altijd? </a:t>
            </a:r>
          </a:p>
          <a:p>
            <a:pPr algn="ctr">
              <a:lnSpc>
                <a:spcPts val="6999"/>
              </a:lnSpc>
            </a:pP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Het heeft met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Spreken </a:t>
            </a: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te maken.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336924" y="5489534"/>
            <a:ext cx="16872158" cy="2089690"/>
          </a:xfrm>
          <a:custGeom>
            <a:avLst/>
            <a:gdLst/>
            <a:ahLst/>
            <a:cxnLst/>
            <a:rect r="r" b="b" t="t" l="l"/>
            <a:pathLst>
              <a:path h="2089690" w="16872158">
                <a:moveTo>
                  <a:pt x="0" y="0"/>
                </a:moveTo>
                <a:lnTo>
                  <a:pt x="16872158" y="0"/>
                </a:lnTo>
                <a:lnTo>
                  <a:pt x="16872158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76" r="0" b="-197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44000" y="3495669"/>
            <a:ext cx="9144000" cy="3124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IEMAND</a:t>
            </a:r>
          </a:p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NA</a:t>
            </a:r>
            <a:r>
              <a:rPr lang="en-US" sz="8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-PRATEN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68212" y="2231437"/>
            <a:ext cx="5554759" cy="5824125"/>
          </a:xfrm>
          <a:custGeom>
            <a:avLst/>
            <a:gdLst/>
            <a:ahLst/>
            <a:cxnLst/>
            <a:rect r="r" b="b" t="t" l="l"/>
            <a:pathLst>
              <a:path h="5824125" w="5554759">
                <a:moveTo>
                  <a:pt x="0" y="0"/>
                </a:moveTo>
                <a:lnTo>
                  <a:pt x="5554759" y="0"/>
                </a:lnTo>
                <a:lnTo>
                  <a:pt x="5554759" y="5824126"/>
                </a:lnTo>
                <a:lnTo>
                  <a:pt x="0" y="5824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860799"/>
            <a:ext cx="18288000" cy="2432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WAT</a:t>
            </a: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zou dat</a:t>
            </a: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BETEKENEN</a:t>
            </a: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6934" y="2677926"/>
            <a:ext cx="12291108" cy="439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"Iemand napraten" 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betekent dat je </a:t>
            </a: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hetzelfde 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zegT als iemand anders</a:t>
            </a:r>
            <a:r>
              <a:rPr lang="en-US" sz="4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,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zonder er zelf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goed over na te denken.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78042" y="2467667"/>
            <a:ext cx="3371549" cy="5351666"/>
          </a:xfrm>
          <a:custGeom>
            <a:avLst/>
            <a:gdLst/>
            <a:ahLst/>
            <a:cxnLst/>
            <a:rect r="r" b="b" t="t" l="l"/>
            <a:pathLst>
              <a:path h="5351666" w="3371549">
                <a:moveTo>
                  <a:pt x="0" y="0"/>
                </a:moveTo>
                <a:lnTo>
                  <a:pt x="3371550" y="0"/>
                </a:lnTo>
                <a:lnTo>
                  <a:pt x="3371550" y="5351666"/>
                </a:lnTo>
                <a:lnTo>
                  <a:pt x="0" y="5351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50465" y="3598526"/>
            <a:ext cx="12937535" cy="398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Sam zegt: "Dat spel is stom." 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En Tim zegt meteen ook: 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"Ja, dat spel is stom," 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alleen omdat Sam dat zei. </a:t>
            </a:r>
          </a:p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Dan</a:t>
            </a:r>
            <a:r>
              <a:rPr lang="en-US" sz="45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praat Tim Sam na</a:t>
            </a: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. </a:t>
            </a: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15522" y="2946731"/>
            <a:ext cx="5467595" cy="5380288"/>
          </a:xfrm>
          <a:custGeom>
            <a:avLst/>
            <a:gdLst/>
            <a:ahLst/>
            <a:cxnLst/>
            <a:rect r="r" b="b" t="t" l="l"/>
            <a:pathLst>
              <a:path h="5380288" w="5467595">
                <a:moveTo>
                  <a:pt x="0" y="0"/>
                </a:moveTo>
                <a:lnTo>
                  <a:pt x="5467596" y="0"/>
                </a:lnTo>
                <a:lnTo>
                  <a:pt x="5467596" y="5380289"/>
                </a:lnTo>
                <a:lnTo>
                  <a:pt x="0" y="5380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1275675"/>
            <a:ext cx="13966235" cy="136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BIJVOORBEELD: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DAHNB4sXy90</dc:identifier>
  <dcterms:modified xsi:type="dcterms:W3CDTF">2011-08-01T06:04:30Z</dcterms:modified>
  <cp:revision>1</cp:revision>
  <dc:title>Spreken in de Bijbel - bijbelbeelden jeugd</dc:title>
</cp:coreProperties>
</file>